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  <p:sldId id="867" r:id="rId11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1" userDrawn="1">
          <p15:clr>
            <a:srgbClr val="A4A3A4"/>
          </p15:clr>
        </p15:guide>
        <p15:guide id="2" pos="384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F4FC"/>
    <a:srgbClr val="E8F6FD"/>
    <a:srgbClr val="39B97A"/>
    <a:srgbClr val="1EB26A"/>
    <a:srgbClr val="E3F2E7"/>
    <a:srgbClr val="FF0000"/>
    <a:srgbClr val="8DC369"/>
    <a:srgbClr val="009900"/>
    <a:srgbClr val="62812B"/>
    <a:srgbClr val="A0C8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82" d="100"/>
          <a:sy n="82" d="100"/>
        </p:scale>
        <p:origin x="648" y="86"/>
      </p:cViewPr>
      <p:guideLst>
        <p:guide orient="horz" pos="2161"/>
        <p:guide pos="384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1"/>
        <p:guide pos="216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notesMaster" Target="notesMasters/notesMaster1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516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   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  </a:t>
            </a:r>
            <a:r>
              <a:rPr lang="en-US" altLang="zh-CN" sz="4800" b="0" dirty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987437"/>
            <a:ext cx="11485848" cy="576248"/>
          </a:xfrm>
        </p:spPr>
        <p:txBody>
          <a:bodyPr/>
          <a:lstStyle/>
          <a:p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介绍了几种使得生活更便捷的有趣发明。</a:t>
            </a:r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62137" y="1700808"/>
            <a:ext cx="10866137" cy="1204361"/>
          </a:xfrm>
          <a:prstGeom prst="rect">
            <a:avLst/>
          </a:prstGeom>
        </p:spPr>
      </p:pic>
      <p:pic>
        <p:nvPicPr>
          <p:cNvPr id="4" name="语篇导航-DA.eps" descr="id:214748638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77736" y="3068960"/>
            <a:ext cx="1917070" cy="4681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5688"/>
            <a:ext cx="11485848" cy="113024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根据语篇内容，从方框中选择恰当的单词，并用其正确形式填空。每个单词只能用一次。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42318" y="740640"/>
            <a:ext cx="4105777" cy="640305"/>
          </a:xfrm>
          <a:prstGeom prst="rect">
            <a:avLst/>
          </a:prstGeom>
        </p:spPr>
      </p:pic>
      <p:sp>
        <p:nvSpPr>
          <p:cNvPr id="4" name="内容占位符 1"/>
          <p:cNvSpPr txBox="1"/>
          <p:nvPr/>
        </p:nvSpPr>
        <p:spPr bwMode="auto">
          <a:xfrm>
            <a:off x="711750" y="2612848"/>
            <a:ext cx="10784056" cy="646331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09600" algn="ctr" eaLnBrk="1"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little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foot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easily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floor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relax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weigh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0854" y="3221012"/>
            <a:ext cx="11485848" cy="1753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09600" eaLnBrk="1"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 are a few kinds of interesting inventions for you.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eaLnBrk="1"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your shoes get wet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rains?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course, they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do. We have special shoes for you. You can buy these Clever Umbrellas for Shoes. They keep the rain off your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     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007404" y="3870379"/>
            <a:ext cx="87757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when</a:t>
            </a:r>
            <a:endParaRPr lang="en-US" altLang="zh-CN" sz="2400" dirty="0" smtClean="0"/>
          </a:p>
        </p:txBody>
      </p:sp>
      <p:sp>
        <p:nvSpPr>
          <p:cNvPr id="8" name="内容占位符 1"/>
          <p:cNvSpPr txBox="1"/>
          <p:nvPr/>
        </p:nvSpPr>
        <p:spPr bwMode="auto">
          <a:xfrm>
            <a:off x="360854" y="4875020"/>
            <a:ext cx="11485848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ea typeface="宋体" panose="02010600030101010101" pitchFamily="2" charset="-122"/>
                <a:cs typeface="+mn-lt"/>
              </a:rPr>
              <a:t>1.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句意：下雨时你的鞋子会湿吗？根据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rains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可知，此处指当下雨的时候。故填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内容占位符 1"/>
          <p:cNvSpPr txBox="1"/>
          <p:nvPr/>
        </p:nvSpPr>
        <p:spPr bwMode="auto">
          <a:xfrm>
            <a:off x="360854" y="4208286"/>
            <a:ext cx="11485848" cy="1753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ea typeface="宋体" panose="02010600030101010101" pitchFamily="2" charset="-122"/>
                <a:cs typeface="+mn-lt"/>
              </a:rPr>
              <a:t>2.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句意：它们能让你的脚不被雨淋到。根据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“We have special shoes for you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“They keep the rain off your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可知，这个发明能使你的脚不被雨淋到。故填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feet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8954"/>
            <a:ext cx="11485848" cy="113024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根据语篇内容，从方框中选择恰当的单词，并用其正确形式填空。每个单词只能用一次。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711750" y="1946114"/>
            <a:ext cx="10784056" cy="646331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09600" algn="ctr" eaLnBrk="1"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little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foot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easily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floor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relax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weigh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0854" y="2554278"/>
            <a:ext cx="11485848" cy="1753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09600" eaLnBrk="1"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 are a few kinds of interesting inventions for you.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eaLnBrk="1"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your shoes get wet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rains?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course, they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do. We have special shoes for you. You can buy these Clever Umbrellas for Shoes. They keep the rain off your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     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460091" y="3758195"/>
            <a:ext cx="6623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/>
              <a:t>feet</a:t>
            </a:r>
            <a:endParaRPr lang="en-US" altLang="zh-CN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72748"/>
            <a:ext cx="11485848" cy="113024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you tired of cleaning the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home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Don’t worry. Perhaps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“cat” can do a better job than you. The Cleaner Cat Brushes can help you sit back and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711750" y="980728"/>
            <a:ext cx="10784056" cy="646331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09600" algn="ctr" eaLnBrk="1"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little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foot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easily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floor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relax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weigh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871070" y="1779451"/>
            <a:ext cx="8162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floor</a:t>
            </a:r>
            <a:endParaRPr lang="zh-CN" altLang="en-US" dirty="0"/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60854" y="2784148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句意：你是不是厌倦了在家扫地？根据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“tired of cleaning the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可知，此处指厌倦了扫地。故填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floor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0127654" y="1724537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your</a:t>
            </a:r>
            <a:endParaRPr lang="zh-CN" altLang="en-US" dirty="0"/>
          </a:p>
        </p:txBody>
      </p:sp>
      <p:sp>
        <p:nvSpPr>
          <p:cNvPr id="8" name="内容占位符 1"/>
          <p:cNvSpPr txBox="1"/>
          <p:nvPr/>
        </p:nvSpPr>
        <p:spPr bwMode="auto">
          <a:xfrm>
            <a:off x="360854" y="3895665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句意：也许你的</a:t>
            </a:r>
            <a:r>
              <a:rPr lang="en-US" altLang="zh-CN" b="1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猫</a:t>
            </a:r>
            <a:r>
              <a:rPr lang="en-US" altLang="zh-CN" b="1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能比你做得更好。根据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‘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cat’ can do a better job than you”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Cleaner Cat Brushes”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可知，此处指你的某个物品比你更擅长清洁地面。故填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1"/>
          <p:cNvSpPr txBox="1"/>
          <p:nvPr/>
        </p:nvSpPr>
        <p:spPr bwMode="auto">
          <a:xfrm>
            <a:off x="360854" y="2784148"/>
            <a:ext cx="11485848" cy="230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ea typeface="宋体" panose="02010600030101010101" pitchFamily="2" charset="-122"/>
                <a:cs typeface="+mn-lt"/>
              </a:rPr>
              <a:t>5.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句意：清洁猫刷可以帮助你坐下来并且放松。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“help you sit back”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可知，此处指帮助你坐下来并且放松。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relax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句使用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的固定搭配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后面两个动词都作宾语补足语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所以形式相同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都用动词原形。</a:t>
            </a:r>
            <a:endParaRPr lang="zh-CN" altLang="zh-CN" sz="900" dirty="0">
              <a:solidFill>
                <a:srgbClr val="00B0F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72748"/>
            <a:ext cx="11485848" cy="113024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you tired of cleaning the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home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Don’t worry. Perhaps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“cat” can do a better job than you. The Cleaner Cat Brushes can help you sit back and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711750" y="980728"/>
            <a:ext cx="10784056" cy="646331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09600" algn="ctr" eaLnBrk="1"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little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foot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easily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floor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relax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weigh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0353009" y="2313945"/>
            <a:ext cx="8443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relax</a:t>
            </a:r>
            <a:endParaRPr lang="zh-CN" altLang="en-US" dirty="0"/>
          </a:p>
        </p:txBody>
      </p:sp>
      <p:pic>
        <p:nvPicPr>
          <p:cNvPr id="9" name="箭头右.eps" descr="id:2147486916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26300" y="4005064"/>
            <a:ext cx="370899" cy="2927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51449"/>
            <a:ext cx="11485848" cy="175323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talk too long on the phone?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save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time, 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buy the Exercise Telephone. It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five kilos. Then your calls will be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 five minutes because it is too heavy to carry.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711750" y="1259429"/>
            <a:ext cx="10784056" cy="646331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09600" algn="ctr" eaLnBrk="1"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little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foot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easily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floor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relax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weigh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2637" y="2564597"/>
            <a:ext cx="10743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weighs</a:t>
            </a:r>
            <a:endParaRPr lang="zh-CN" altLang="en-US" dirty="0"/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60854" y="3613560"/>
            <a:ext cx="11485848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ea typeface="宋体" panose="02010600030101010101" pitchFamily="2" charset="-122"/>
                <a:cs typeface="+mn-lt"/>
              </a:rPr>
              <a:t>6.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句意：它重五公斤。根据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“five kilos”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可知，此处指它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五公斤。该句是一般现在时，主语是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，动词填第三人称单数形式。故填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weighs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/>
          <p:nvPr/>
        </p:nvSpPr>
        <p:spPr bwMode="auto">
          <a:xfrm>
            <a:off x="360854" y="4868976"/>
            <a:ext cx="11485848" cy="646331"/>
          </a:xfrm>
          <a:prstGeom prst="rect">
            <a:avLst/>
          </a:prstGeom>
          <a:solidFill>
            <a:srgbClr val="E1F4F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                  weigh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是动词</a:t>
            </a:r>
            <a:r>
              <a:rPr lang="zh-CN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 smtClean="0">
                <a:latin typeface="+mn-ea"/>
              </a:rPr>
              <a:t>“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重</a:t>
            </a:r>
            <a:r>
              <a:rPr lang="en-US" altLang="zh-CN" b="1" dirty="0" smtClean="0">
                <a:latin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en-US" altLang="zh-CN" b="1" dirty="0" smtClean="0">
                <a:latin typeface="+mn-ea"/>
              </a:rPr>
              <a:t>”</a:t>
            </a:r>
            <a:r>
              <a:rPr lang="zh-CN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weight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是名词</a:t>
            </a:r>
            <a:r>
              <a:rPr lang="zh-CN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 smtClean="0">
                <a:latin typeface="+mn-ea"/>
              </a:rPr>
              <a:t>“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重量</a:t>
            </a:r>
            <a:r>
              <a:rPr lang="en-US" altLang="zh-CN" b="1" dirty="0" smtClean="0">
                <a:latin typeface="+mn-ea"/>
              </a:rPr>
              <a:t>”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易错警示.eps" descr="id:2147486923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78582" y="5011166"/>
            <a:ext cx="1241425" cy="3594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1"/>
          <p:cNvSpPr txBox="1"/>
          <p:nvPr/>
        </p:nvSpPr>
        <p:spPr bwMode="auto">
          <a:xfrm>
            <a:off x="360854" y="3613560"/>
            <a:ext cx="11485848" cy="1753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ea typeface="宋体" panose="02010600030101010101" pitchFamily="2" charset="-122"/>
                <a:cs typeface="+mn-lt"/>
              </a:rPr>
              <a:t>7.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句意：那么你的通话时间将不到五分钟，因为它太重了，拿不动。根据上文中的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“To save 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time, you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can buy the Exercise Telephone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可知，上文提到了节约时间，所以此处是指打电话不到五分钟。故填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less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51449"/>
            <a:ext cx="11485848" cy="175323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talk too long on the phone? To save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time, 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buy the Exercise Telephone. It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five kilos. Then your calls will be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 five minutes because it is too heavy to carry.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711750" y="1259429"/>
            <a:ext cx="10784056" cy="646331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09600" algn="ctr" eaLnBrk="1"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little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foot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easily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floor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relax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weigh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527254" y="2599588"/>
            <a:ext cx="6463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less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72748"/>
            <a:ext cx="11485848" cy="175323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you afraid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dark? Lighted Slippers let you see in the dark! If it 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dark, 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powerful LED lights will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on. Is it wonderful?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Now you can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walk with hands free in dark areas.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711750" y="980728"/>
            <a:ext cx="10784056" cy="646331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09600" algn="ctr" eaLnBrk="1"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little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foot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easily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floor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relax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weigh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215150" y="1803810"/>
            <a:ext cx="4411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of</a:t>
            </a:r>
            <a:endParaRPr lang="zh-CN" altLang="en-US" dirty="0"/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60854" y="3284800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句意：你怕黑吗？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afraid of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害怕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en-US" altLang="zh-CN" b="1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223385" y="2348715"/>
            <a:ext cx="8675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come</a:t>
            </a:r>
            <a:endParaRPr lang="zh-CN" altLang="en-US" dirty="0"/>
          </a:p>
        </p:txBody>
      </p:sp>
      <p:sp>
        <p:nvSpPr>
          <p:cNvPr id="9" name="内容占位符 1"/>
          <p:cNvSpPr txBox="1"/>
          <p:nvPr/>
        </p:nvSpPr>
        <p:spPr bwMode="auto">
          <a:xfrm>
            <a:off x="360854" y="3801683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句意：如果（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房间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）黑了，强大的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灯就会亮起。根据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“If it is dark”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可知，此处指灯会亮。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 on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机器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）开始工作</a:t>
            </a:r>
            <a:r>
              <a:rPr lang="en-US" altLang="zh-CN" b="1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，在这里指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灯会亮。故填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9623727" y="2277298"/>
            <a:ext cx="9188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easily</a:t>
            </a:r>
            <a:endParaRPr lang="zh-CN" altLang="en-US" dirty="0"/>
          </a:p>
        </p:txBody>
      </p:sp>
      <p:sp>
        <p:nvSpPr>
          <p:cNvPr id="12" name="内容占位符 1"/>
          <p:cNvSpPr txBox="1"/>
          <p:nvPr/>
        </p:nvSpPr>
        <p:spPr bwMode="auto">
          <a:xfrm>
            <a:off x="360854" y="542656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句意：现在你可以在黑暗的环境中解放双手轻松地行走。根据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“walk with hands free in dark areas”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可知，此处指在黑暗的环境中轻松地行走。故填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easily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9" grpId="0" build="p"/>
      <p:bldP spid="11" grpId="0"/>
      <p:bldP spid="12" grpId="0" build="p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ctr">
          <a:defRPr sz="2400" dirty="0"/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2960</Words>
  <Application>WPS 演示</Application>
  <PresentationFormat>自定义</PresentationFormat>
  <Paragraphs>83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9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人间</cp:lastModifiedBy>
  <cp:revision>462</cp:revision>
  <dcterms:created xsi:type="dcterms:W3CDTF">2020-11-06T05:24:00Z</dcterms:created>
  <dcterms:modified xsi:type="dcterms:W3CDTF">2025-09-17T03:17:11Z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183F53B07990440590EEDC2FFA382F57_12</vt:lpwstr>
  </property>
</Properties>
</file>